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63" r:id="rId6"/>
    <p:sldId id="264" r:id="rId7"/>
    <p:sldId id="265" r:id="rId8"/>
    <p:sldId id="268" r:id="rId9"/>
    <p:sldId id="266" r:id="rId10"/>
    <p:sldId id="274" r:id="rId11"/>
    <p:sldId id="275" r:id="rId12"/>
    <p:sldId id="276" r:id="rId13"/>
    <p:sldId id="277" r:id="rId14"/>
    <p:sldId id="278" r:id="rId15"/>
    <p:sldId id="279" r:id="rId16"/>
    <p:sldId id="280" r:id="rId17"/>
    <p:sldId id="281" r:id="rId18"/>
    <p:sldId id="282" r:id="rId19"/>
    <p:sldId id="283" r:id="rId20"/>
    <p:sldId id="284" r:id="rId21"/>
    <p:sldId id="285" r:id="rId22"/>
    <p:sldId id="286" r:id="rId23"/>
    <p:sldId id="270" r:id="rId24"/>
    <p:sldId id="272" r:id="rId25"/>
    <p:sldId id="267" r:id="rId26"/>
    <p:sldId id="269" r:id="rId27"/>
    <p:sldId id="271" r:id="rId28"/>
    <p:sldId id="273"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5" d="100"/>
          <a:sy n="75" d="100"/>
        </p:scale>
        <p:origin x="-1224"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BDBE9AC-FF2C-442E-88EB-318AE3C5EC0A}" type="datetimeFigureOut">
              <a:rPr lang="en-US" smtClean="0"/>
              <a:t>5/11/2017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37533C-9B1D-485E-ABC4-FC5EF5F2819F}" type="slidenum">
              <a:rPr lang="en-US" smtClean="0"/>
              <a:t>‹#›</a:t>
            </a:fld>
            <a:endParaRPr lang="en-US"/>
          </a:p>
        </p:txBody>
      </p:sp>
    </p:spTree>
    <p:extLst>
      <p:ext uri="{BB962C8B-B14F-4D97-AF65-F5344CB8AC3E}">
        <p14:creationId xmlns:p14="http://schemas.microsoft.com/office/powerpoint/2010/main" val="1426192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DBE9AC-FF2C-442E-88EB-318AE3C5EC0A}" type="datetimeFigureOut">
              <a:rPr lang="en-US" smtClean="0"/>
              <a:t>5/11/2017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37533C-9B1D-485E-ABC4-FC5EF5F2819F}" type="slidenum">
              <a:rPr lang="en-US" smtClean="0"/>
              <a:t>‹#›</a:t>
            </a:fld>
            <a:endParaRPr lang="en-US"/>
          </a:p>
        </p:txBody>
      </p:sp>
    </p:spTree>
    <p:extLst>
      <p:ext uri="{BB962C8B-B14F-4D97-AF65-F5344CB8AC3E}">
        <p14:creationId xmlns:p14="http://schemas.microsoft.com/office/powerpoint/2010/main" val="936075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DBE9AC-FF2C-442E-88EB-318AE3C5EC0A}" type="datetimeFigureOut">
              <a:rPr lang="en-US" smtClean="0"/>
              <a:t>5/11/2017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37533C-9B1D-485E-ABC4-FC5EF5F2819F}" type="slidenum">
              <a:rPr lang="en-US" smtClean="0"/>
              <a:t>‹#›</a:t>
            </a:fld>
            <a:endParaRPr lang="en-US"/>
          </a:p>
        </p:txBody>
      </p:sp>
    </p:spTree>
    <p:extLst>
      <p:ext uri="{BB962C8B-B14F-4D97-AF65-F5344CB8AC3E}">
        <p14:creationId xmlns:p14="http://schemas.microsoft.com/office/powerpoint/2010/main" val="3161813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DBE9AC-FF2C-442E-88EB-318AE3C5EC0A}" type="datetimeFigureOut">
              <a:rPr lang="en-US" smtClean="0"/>
              <a:t>5/11/2017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37533C-9B1D-485E-ABC4-FC5EF5F2819F}" type="slidenum">
              <a:rPr lang="en-US" smtClean="0"/>
              <a:t>‹#›</a:t>
            </a:fld>
            <a:endParaRPr lang="en-US"/>
          </a:p>
        </p:txBody>
      </p:sp>
    </p:spTree>
    <p:extLst>
      <p:ext uri="{BB962C8B-B14F-4D97-AF65-F5344CB8AC3E}">
        <p14:creationId xmlns:p14="http://schemas.microsoft.com/office/powerpoint/2010/main" val="328617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BDBE9AC-FF2C-442E-88EB-318AE3C5EC0A}" type="datetimeFigureOut">
              <a:rPr lang="en-US" smtClean="0"/>
              <a:t>5/11/2017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37533C-9B1D-485E-ABC4-FC5EF5F2819F}" type="slidenum">
              <a:rPr lang="en-US" smtClean="0"/>
              <a:t>‹#›</a:t>
            </a:fld>
            <a:endParaRPr lang="en-US"/>
          </a:p>
        </p:txBody>
      </p:sp>
    </p:spTree>
    <p:extLst>
      <p:ext uri="{BB962C8B-B14F-4D97-AF65-F5344CB8AC3E}">
        <p14:creationId xmlns:p14="http://schemas.microsoft.com/office/powerpoint/2010/main" val="1876843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BDBE9AC-FF2C-442E-88EB-318AE3C5EC0A}" type="datetimeFigureOut">
              <a:rPr lang="en-US" smtClean="0"/>
              <a:t>5/11/2017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37533C-9B1D-485E-ABC4-FC5EF5F2819F}" type="slidenum">
              <a:rPr lang="en-US" smtClean="0"/>
              <a:t>‹#›</a:t>
            </a:fld>
            <a:endParaRPr lang="en-US"/>
          </a:p>
        </p:txBody>
      </p:sp>
    </p:spTree>
    <p:extLst>
      <p:ext uri="{BB962C8B-B14F-4D97-AF65-F5344CB8AC3E}">
        <p14:creationId xmlns:p14="http://schemas.microsoft.com/office/powerpoint/2010/main" val="2613913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BDBE9AC-FF2C-442E-88EB-318AE3C5EC0A}" type="datetimeFigureOut">
              <a:rPr lang="en-US" smtClean="0"/>
              <a:t>5/11/2017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37533C-9B1D-485E-ABC4-FC5EF5F2819F}" type="slidenum">
              <a:rPr lang="en-US" smtClean="0"/>
              <a:t>‹#›</a:t>
            </a:fld>
            <a:endParaRPr lang="en-US"/>
          </a:p>
        </p:txBody>
      </p:sp>
    </p:spTree>
    <p:extLst>
      <p:ext uri="{BB962C8B-B14F-4D97-AF65-F5344CB8AC3E}">
        <p14:creationId xmlns:p14="http://schemas.microsoft.com/office/powerpoint/2010/main" val="1046142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BDBE9AC-FF2C-442E-88EB-318AE3C5EC0A}" type="datetimeFigureOut">
              <a:rPr lang="en-US" smtClean="0"/>
              <a:t>5/11/2017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37533C-9B1D-485E-ABC4-FC5EF5F2819F}" type="slidenum">
              <a:rPr lang="en-US" smtClean="0"/>
              <a:t>‹#›</a:t>
            </a:fld>
            <a:endParaRPr lang="en-US"/>
          </a:p>
        </p:txBody>
      </p:sp>
    </p:spTree>
    <p:extLst>
      <p:ext uri="{BB962C8B-B14F-4D97-AF65-F5344CB8AC3E}">
        <p14:creationId xmlns:p14="http://schemas.microsoft.com/office/powerpoint/2010/main" val="9693613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DBE9AC-FF2C-442E-88EB-318AE3C5EC0A}" type="datetimeFigureOut">
              <a:rPr lang="en-US" smtClean="0"/>
              <a:t>5/11/2017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37533C-9B1D-485E-ABC4-FC5EF5F2819F}" type="slidenum">
              <a:rPr lang="en-US" smtClean="0"/>
              <a:t>‹#›</a:t>
            </a:fld>
            <a:endParaRPr lang="en-US"/>
          </a:p>
        </p:txBody>
      </p:sp>
    </p:spTree>
    <p:extLst>
      <p:ext uri="{BB962C8B-B14F-4D97-AF65-F5344CB8AC3E}">
        <p14:creationId xmlns:p14="http://schemas.microsoft.com/office/powerpoint/2010/main" val="998350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DBE9AC-FF2C-442E-88EB-318AE3C5EC0A}" type="datetimeFigureOut">
              <a:rPr lang="en-US" smtClean="0"/>
              <a:t>5/11/2017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37533C-9B1D-485E-ABC4-FC5EF5F2819F}" type="slidenum">
              <a:rPr lang="en-US" smtClean="0"/>
              <a:t>‹#›</a:t>
            </a:fld>
            <a:endParaRPr lang="en-US"/>
          </a:p>
        </p:txBody>
      </p:sp>
    </p:spTree>
    <p:extLst>
      <p:ext uri="{BB962C8B-B14F-4D97-AF65-F5344CB8AC3E}">
        <p14:creationId xmlns:p14="http://schemas.microsoft.com/office/powerpoint/2010/main" val="2574816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DBE9AC-FF2C-442E-88EB-318AE3C5EC0A}" type="datetimeFigureOut">
              <a:rPr lang="en-US" smtClean="0"/>
              <a:t>5/11/2017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37533C-9B1D-485E-ABC4-FC5EF5F2819F}" type="slidenum">
              <a:rPr lang="en-US" smtClean="0"/>
              <a:t>‹#›</a:t>
            </a:fld>
            <a:endParaRPr lang="en-US"/>
          </a:p>
        </p:txBody>
      </p:sp>
    </p:spTree>
    <p:extLst>
      <p:ext uri="{BB962C8B-B14F-4D97-AF65-F5344CB8AC3E}">
        <p14:creationId xmlns:p14="http://schemas.microsoft.com/office/powerpoint/2010/main" val="33962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DBE9AC-FF2C-442E-88EB-318AE3C5EC0A}" type="datetimeFigureOut">
              <a:rPr lang="en-US" smtClean="0"/>
              <a:t>5/11/2017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37533C-9B1D-485E-ABC4-FC5EF5F2819F}" type="slidenum">
              <a:rPr lang="en-US" smtClean="0"/>
              <a:t>‹#›</a:t>
            </a:fld>
            <a:endParaRPr lang="en-US"/>
          </a:p>
        </p:txBody>
      </p:sp>
    </p:spTree>
    <p:extLst>
      <p:ext uri="{BB962C8B-B14F-4D97-AF65-F5344CB8AC3E}">
        <p14:creationId xmlns:p14="http://schemas.microsoft.com/office/powerpoint/2010/main" val="1909096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t>SOCIAL CHANGE</a:t>
            </a:r>
            <a:endParaRPr lang="en-US" b="1"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710240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462" t="14616" r="35344" b="10075"/>
          <a:stretch/>
        </p:blipFill>
        <p:spPr bwMode="auto">
          <a:xfrm>
            <a:off x="4648200" y="458337"/>
            <a:ext cx="3981052" cy="27545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8217" t="32229" r="50442" b="28218"/>
          <a:stretch/>
        </p:blipFill>
        <p:spPr bwMode="auto">
          <a:xfrm>
            <a:off x="545910" y="457200"/>
            <a:ext cx="3882124" cy="27545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p:cNvPicPr>
            <a:picLocks noChangeAspect="1" noChangeArrowheads="1"/>
          </p:cNvPicPr>
          <p:nvPr/>
        </p:nvPicPr>
        <p:blipFill rotWithShape="1">
          <a:blip r:embed="rId4">
            <a:extLst>
              <a:ext uri="{28A0092B-C50C-407E-A947-70E740481C1C}">
                <a14:useLocalDpi xmlns:a14="http://schemas.microsoft.com/office/drawing/2010/main" val="0"/>
              </a:ext>
            </a:extLst>
          </a:blip>
          <a:srcRect l="13393" t="28202" r="45280" b="21502"/>
          <a:stretch/>
        </p:blipFill>
        <p:spPr bwMode="auto">
          <a:xfrm>
            <a:off x="533400" y="3429000"/>
            <a:ext cx="3894634" cy="26648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p:cNvPicPr>
            <a:picLocks noChangeAspect="1" noChangeArrowheads="1"/>
          </p:cNvPicPr>
          <p:nvPr/>
        </p:nvPicPr>
        <p:blipFill rotWithShape="1">
          <a:blip r:embed="rId5">
            <a:extLst>
              <a:ext uri="{28A0092B-C50C-407E-A947-70E740481C1C}">
                <a14:useLocalDpi xmlns:a14="http://schemas.microsoft.com/office/drawing/2010/main" val="0"/>
              </a:ext>
            </a:extLst>
          </a:blip>
          <a:srcRect l="14685" t="29996" r="46697" b="24026"/>
          <a:stretch/>
        </p:blipFill>
        <p:spPr bwMode="auto">
          <a:xfrm>
            <a:off x="4648200" y="3429000"/>
            <a:ext cx="3981052" cy="26648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896479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rmAutofit/>
          </a:bodyPr>
          <a:lstStyle/>
          <a:p>
            <a:pPr marL="0" indent="0">
              <a:buNone/>
            </a:pPr>
            <a:r>
              <a:rPr lang="en-US" sz="3500" b="1" dirty="0" smtClean="0"/>
              <a:t>INDUSTRIAL REVOLUTION</a:t>
            </a:r>
          </a:p>
          <a:p>
            <a:endParaRPr lang="en-US" sz="2000" dirty="0" smtClean="0"/>
          </a:p>
          <a:p>
            <a:r>
              <a:rPr lang="en-US" sz="2000" dirty="0" smtClean="0"/>
              <a:t>The </a:t>
            </a:r>
            <a:r>
              <a:rPr lang="en-US" sz="2000" dirty="0"/>
              <a:t>industrial revolution was a social change because the change from man power to machine power that characterized this movement significantly impacted all aspects of every day life. Human populations were able to increase to unprecedented numbers, wealth became easier to accumulate and the speed of transportation increased enormously with the arrival of the steam engine</a:t>
            </a:r>
            <a:r>
              <a:rPr lang="en-US" sz="2000" dirty="0" smtClean="0"/>
              <a:t>.</a:t>
            </a:r>
          </a:p>
          <a:p>
            <a:endParaRPr lang="en-US" sz="800" dirty="0"/>
          </a:p>
          <a:p>
            <a:r>
              <a:rPr lang="en-US" sz="2000" dirty="0" smtClean="0"/>
              <a:t>Prior </a:t>
            </a:r>
            <a:r>
              <a:rPr lang="en-US" sz="2000" dirty="0"/>
              <a:t>to the women's suffrage movement, women were subordinate to men in most aspects of society. However, women began closing the gender inequality gap by fighting for and obtaining the right to vote</a:t>
            </a:r>
            <a:r>
              <a:rPr lang="en-US" sz="2000" dirty="0" smtClean="0"/>
              <a:t>.</a:t>
            </a:r>
          </a:p>
          <a:p>
            <a:endParaRPr lang="en-US" sz="800" dirty="0"/>
          </a:p>
          <a:p>
            <a:r>
              <a:rPr lang="en-US" sz="2000" dirty="0"/>
              <a:t>Social change and social movements usually stem from strained relationships between those who have power and those who do not. These movements and changes arise out of portions of society that feel discontented about some element or perceived injustice in their lives</a:t>
            </a:r>
            <a:r>
              <a:rPr lang="en-US" sz="2000" dirty="0" smtClean="0"/>
              <a:t>.</a:t>
            </a:r>
            <a:endParaRPr lang="en-US" sz="2000" dirty="0"/>
          </a:p>
        </p:txBody>
      </p:sp>
    </p:spTree>
    <p:extLst>
      <p:ext uri="{BB962C8B-B14F-4D97-AF65-F5344CB8AC3E}">
        <p14:creationId xmlns:p14="http://schemas.microsoft.com/office/powerpoint/2010/main" val="299664810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RURAL &amp; URBAN COMMUNITIES</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881140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5944" t="23846" r="47778" b="19217"/>
          <a:stretch/>
        </p:blipFill>
        <p:spPr bwMode="auto">
          <a:xfrm>
            <a:off x="609600" y="1601338"/>
            <a:ext cx="3674660" cy="32064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0979" t="21222" r="42554" b="16651"/>
          <a:stretch/>
        </p:blipFill>
        <p:spPr bwMode="auto">
          <a:xfrm>
            <a:off x="4419600" y="1600200"/>
            <a:ext cx="4267199" cy="32076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982624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rotWithShape="1">
          <a:blip r:embed="rId2">
            <a:extLst>
              <a:ext uri="{28A0092B-C50C-407E-A947-70E740481C1C}">
                <a14:useLocalDpi xmlns:a14="http://schemas.microsoft.com/office/drawing/2010/main" val="0"/>
              </a:ext>
            </a:extLst>
          </a:blip>
          <a:srcRect l="18008" t="10961" r="50000" b="7323"/>
          <a:stretch/>
        </p:blipFill>
        <p:spPr bwMode="auto">
          <a:xfrm>
            <a:off x="498258" y="1146782"/>
            <a:ext cx="2778342" cy="39898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p:cNvPicPr>
            <a:picLocks noChangeAspect="1" noChangeArrowheads="1"/>
          </p:cNvPicPr>
          <p:nvPr/>
        </p:nvPicPr>
        <p:blipFill rotWithShape="1">
          <a:blip r:embed="rId3">
            <a:extLst>
              <a:ext uri="{28A0092B-C50C-407E-A947-70E740481C1C}">
                <a14:useLocalDpi xmlns:a14="http://schemas.microsoft.com/office/drawing/2010/main" val="0"/>
              </a:ext>
            </a:extLst>
          </a:blip>
          <a:srcRect l="12868" t="35416" r="50740" b="30457"/>
          <a:stretch/>
        </p:blipFill>
        <p:spPr bwMode="auto">
          <a:xfrm>
            <a:off x="3496101" y="1733265"/>
            <a:ext cx="5343099" cy="281691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909643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9570" t="34615" r="51346" b="29616"/>
          <a:stretch/>
        </p:blipFill>
        <p:spPr bwMode="auto">
          <a:xfrm>
            <a:off x="2318598" y="245275"/>
            <a:ext cx="4310802" cy="29807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1190" t="29617" r="43182" b="26726"/>
          <a:stretch/>
        </p:blipFill>
        <p:spPr bwMode="auto">
          <a:xfrm>
            <a:off x="1676400" y="3352800"/>
            <a:ext cx="5791200" cy="31152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3866723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rmAutofit fontScale="92500"/>
          </a:bodyPr>
          <a:lstStyle/>
          <a:p>
            <a:pPr marL="0" indent="0">
              <a:buNone/>
            </a:pPr>
            <a:r>
              <a:rPr lang="en-US" b="1" dirty="0" smtClean="0"/>
              <a:t>FEATURES OF PHILIPPINE RURAL COMMUNITIES:</a:t>
            </a:r>
          </a:p>
          <a:p>
            <a:pPr marL="0" indent="0">
              <a:buNone/>
            </a:pPr>
            <a:endParaRPr lang="en-US" dirty="0"/>
          </a:p>
          <a:p>
            <a:r>
              <a:rPr lang="en-US" sz="2200" dirty="0" smtClean="0"/>
              <a:t>The population is small enough to promote primary group interaction</a:t>
            </a:r>
          </a:p>
          <a:p>
            <a:r>
              <a:rPr lang="en-US" sz="2200" dirty="0" smtClean="0"/>
              <a:t>The economy is characterized by such occupations as agriculture, fishing, and forestry.</a:t>
            </a:r>
          </a:p>
          <a:p>
            <a:r>
              <a:rPr lang="en-US" sz="2200" dirty="0" smtClean="0"/>
              <a:t>Intimacy and mutual helpfulness are the main patterns of community spirit.</a:t>
            </a:r>
          </a:p>
          <a:p>
            <a:r>
              <a:rPr lang="en-US" sz="2200" dirty="0" smtClean="0"/>
              <a:t>Neighborliness continues to be an important part of human behavior and is manifested in various situations.</a:t>
            </a:r>
          </a:p>
          <a:p>
            <a:r>
              <a:rPr lang="en-US" sz="2200" dirty="0" smtClean="0"/>
              <a:t>Economic cooperation is seen in mutual helpfulness at the time of harvesting and planting.</a:t>
            </a:r>
          </a:p>
          <a:p>
            <a:r>
              <a:rPr lang="en-US" sz="2200" dirty="0" smtClean="0"/>
              <a:t>Every individual is bound to his neighbors; his contacts are meaningful, intimate, and personal.</a:t>
            </a:r>
          </a:p>
          <a:p>
            <a:r>
              <a:rPr lang="en-US" sz="2200" dirty="0" smtClean="0"/>
              <a:t>The community is traditional, and relationships are personalized, with the </a:t>
            </a:r>
            <a:r>
              <a:rPr lang="en-US" sz="2200" dirty="0" err="1" smtClean="0"/>
              <a:t>bayanihan</a:t>
            </a:r>
            <a:r>
              <a:rPr lang="en-US" sz="2200" dirty="0" smtClean="0"/>
              <a:t> type of culture patterns.</a:t>
            </a:r>
            <a:endParaRPr lang="en-US" sz="2200" dirty="0"/>
          </a:p>
        </p:txBody>
      </p:sp>
    </p:spTree>
    <p:extLst>
      <p:ext uri="{BB962C8B-B14F-4D97-AF65-F5344CB8AC3E}">
        <p14:creationId xmlns:p14="http://schemas.microsoft.com/office/powerpoint/2010/main" val="35152312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rmAutofit/>
          </a:bodyPr>
          <a:lstStyle/>
          <a:p>
            <a:pPr marL="0" indent="0">
              <a:buNone/>
            </a:pPr>
            <a:r>
              <a:rPr lang="en-US" b="1" dirty="0" smtClean="0"/>
              <a:t>TRENDS IN PHILIPPINE RURAL COMMUNITIES:</a:t>
            </a:r>
          </a:p>
          <a:p>
            <a:pPr marL="0" indent="0">
              <a:buNone/>
            </a:pPr>
            <a:endParaRPr lang="en-US" dirty="0" smtClean="0"/>
          </a:p>
          <a:p>
            <a:r>
              <a:rPr lang="en-US" dirty="0" smtClean="0"/>
              <a:t>MARRIAGE &amp; FAMILY LIFE</a:t>
            </a:r>
          </a:p>
          <a:p>
            <a:pPr lvl="1"/>
            <a:r>
              <a:rPr lang="en-US" dirty="0"/>
              <a:t> </a:t>
            </a:r>
            <a:r>
              <a:rPr lang="en-US" dirty="0" smtClean="0"/>
              <a:t>courting practices, </a:t>
            </a:r>
            <a:r>
              <a:rPr lang="en-US" dirty="0" err="1" smtClean="0"/>
              <a:t>pamanhikan</a:t>
            </a:r>
            <a:endParaRPr lang="en-US" dirty="0" smtClean="0"/>
          </a:p>
          <a:p>
            <a:pPr lvl="1"/>
            <a:r>
              <a:rPr lang="en-US" dirty="0"/>
              <a:t> </a:t>
            </a:r>
            <a:r>
              <a:rPr lang="en-US" dirty="0" smtClean="0"/>
              <a:t>extended families</a:t>
            </a:r>
          </a:p>
          <a:p>
            <a:r>
              <a:rPr lang="en-US" dirty="0" smtClean="0"/>
              <a:t>FORMAL BELIEF SYSTEMS</a:t>
            </a:r>
          </a:p>
          <a:p>
            <a:pPr lvl="1"/>
            <a:r>
              <a:rPr lang="en-US" dirty="0"/>
              <a:t>r</a:t>
            </a:r>
            <a:r>
              <a:rPr lang="en-US" dirty="0" smtClean="0"/>
              <a:t>eligious practices</a:t>
            </a:r>
          </a:p>
          <a:p>
            <a:r>
              <a:rPr lang="en-US" dirty="0" smtClean="0"/>
              <a:t>COMMUNAL ACTIVITIES</a:t>
            </a:r>
          </a:p>
          <a:p>
            <a:pPr lvl="1"/>
            <a:r>
              <a:rPr lang="en-US" dirty="0" smtClean="0"/>
              <a:t>fiesta</a:t>
            </a:r>
          </a:p>
          <a:p>
            <a:pPr lvl="1"/>
            <a:endParaRPr lang="en-US" dirty="0"/>
          </a:p>
        </p:txBody>
      </p:sp>
    </p:spTree>
    <p:extLst>
      <p:ext uri="{BB962C8B-B14F-4D97-AF65-F5344CB8AC3E}">
        <p14:creationId xmlns:p14="http://schemas.microsoft.com/office/powerpoint/2010/main" val="364252511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URBANIZATION</a:t>
            </a:r>
            <a:endParaRPr lang="en-US" dirty="0"/>
          </a:p>
        </p:txBody>
      </p:sp>
      <p:sp>
        <p:nvSpPr>
          <p:cNvPr id="3" name="Content Placeholder 2"/>
          <p:cNvSpPr>
            <a:spLocks noGrp="1"/>
          </p:cNvSpPr>
          <p:nvPr>
            <p:ph idx="1"/>
          </p:nvPr>
        </p:nvSpPr>
        <p:spPr/>
        <p:txBody>
          <a:bodyPr>
            <a:normAutofit fontScale="92500" lnSpcReduction="20000"/>
          </a:bodyPr>
          <a:lstStyle/>
          <a:p>
            <a:r>
              <a:rPr lang="en-US" sz="2200" dirty="0"/>
              <a:t>is a population shift from rural to urban areas, "the gradual increase in the proportion of people living in urban areas", and the ways in which each society adapts to the change</a:t>
            </a:r>
            <a:r>
              <a:rPr lang="en-US" sz="2200" dirty="0" smtClean="0"/>
              <a:t>.</a:t>
            </a:r>
          </a:p>
          <a:p>
            <a:endParaRPr lang="en-US" sz="2200" dirty="0" smtClean="0"/>
          </a:p>
          <a:p>
            <a:r>
              <a:rPr lang="en-US" sz="2200" dirty="0" smtClean="0"/>
              <a:t>According to the United Nations Population Fund</a:t>
            </a:r>
            <a:endParaRPr lang="en-US" sz="2200" dirty="0"/>
          </a:p>
          <a:p>
            <a:pPr lvl="1" fontAlgn="base"/>
            <a:r>
              <a:rPr lang="en-US" sz="2000" i="1" dirty="0"/>
              <a:t>The world is undergoing the largest wave of urban growth in history. More than half of the world’s population now lives in towns and cities, and by 2030 this number will swell to about 5 billion. Much of this urbanization will unfold in Africa and Asia, bringing huge social, economic and environmental transformations.</a:t>
            </a:r>
          </a:p>
          <a:p>
            <a:pPr lvl="1" fontAlgn="base"/>
            <a:r>
              <a:rPr lang="en-US" sz="2000" i="1" dirty="0"/>
              <a:t>Urbanization has the potential to usher in a new era of well-being, resource efficiency and economic growth. But cities are also home to high concentrations of poverty. Nowhere is the rise of inequality clearer than in urban areas, where wealthy communities coexist alongside, and separate from, slums and informal settlements.</a:t>
            </a:r>
          </a:p>
          <a:p>
            <a:pPr marL="0" indent="0">
              <a:buNone/>
            </a:pPr>
            <a:r>
              <a:rPr lang="en-US" sz="2100" i="1" dirty="0"/>
              <a:t>	</a:t>
            </a:r>
          </a:p>
        </p:txBody>
      </p:sp>
    </p:spTree>
    <p:extLst>
      <p:ext uri="{BB962C8B-B14F-4D97-AF65-F5344CB8AC3E}">
        <p14:creationId xmlns:p14="http://schemas.microsoft.com/office/powerpoint/2010/main" val="19898920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rmAutofit/>
          </a:bodyPr>
          <a:lstStyle/>
          <a:p>
            <a:pPr marL="0" indent="0">
              <a:buNone/>
            </a:pPr>
            <a:r>
              <a:rPr lang="en-US" b="1" dirty="0" smtClean="0"/>
              <a:t>FACTORS IN THE RISE OF CITIES:</a:t>
            </a:r>
          </a:p>
          <a:p>
            <a:pPr marL="0" indent="0">
              <a:buNone/>
            </a:pPr>
            <a:endParaRPr lang="en-US" sz="2200" dirty="0"/>
          </a:p>
          <a:p>
            <a:r>
              <a:rPr lang="en-US" sz="2200" dirty="0" smtClean="0"/>
              <a:t>The movement and size of population</a:t>
            </a:r>
            <a:endParaRPr lang="en-US" sz="1800" dirty="0" smtClean="0"/>
          </a:p>
          <a:p>
            <a:r>
              <a:rPr lang="en-US" sz="2200" dirty="0" smtClean="0"/>
              <a:t>Control of the natural environment</a:t>
            </a:r>
          </a:p>
          <a:p>
            <a:pPr lvl="1"/>
            <a:r>
              <a:rPr lang="en-US" sz="1800" dirty="0" smtClean="0"/>
              <a:t>Ability to manipulate and control the environment to meet the needs of people</a:t>
            </a:r>
          </a:p>
          <a:p>
            <a:pPr lvl="2"/>
            <a:r>
              <a:rPr lang="en-US" sz="1400" dirty="0" smtClean="0"/>
              <a:t>Ex. farm to market roads, bridges, infrastructure</a:t>
            </a:r>
          </a:p>
          <a:p>
            <a:r>
              <a:rPr lang="en-US" sz="2200" dirty="0" smtClean="0"/>
              <a:t>Technological development</a:t>
            </a:r>
          </a:p>
          <a:p>
            <a:pPr lvl="1"/>
            <a:r>
              <a:rPr lang="en-US" sz="1800" dirty="0" smtClean="0"/>
              <a:t>Lead to surplus of basic needs (ex. food)</a:t>
            </a:r>
          </a:p>
          <a:p>
            <a:r>
              <a:rPr lang="en-US" sz="2200" dirty="0" smtClean="0"/>
              <a:t>The development of social organization</a:t>
            </a:r>
          </a:p>
          <a:p>
            <a:pPr lvl="1"/>
            <a:r>
              <a:rPr lang="en-US" sz="1800" dirty="0" smtClean="0"/>
              <a:t>Social structure and interaction changed</a:t>
            </a:r>
          </a:p>
          <a:p>
            <a:pPr lvl="2"/>
            <a:r>
              <a:rPr lang="en-US" sz="1400" dirty="0" smtClean="0"/>
              <a:t>Ex. division of labor, employment opportunities</a:t>
            </a:r>
          </a:p>
          <a:p>
            <a:pPr lvl="1"/>
            <a:r>
              <a:rPr lang="en-US" sz="1800" dirty="0" smtClean="0"/>
              <a:t>Availability and accessibility of basic social services</a:t>
            </a:r>
          </a:p>
          <a:p>
            <a:pPr lvl="2"/>
            <a:r>
              <a:rPr lang="en-US" sz="1400" dirty="0" smtClean="0"/>
              <a:t>Ex. hospitals, jobs, </a:t>
            </a:r>
            <a:r>
              <a:rPr lang="en-US" sz="1400" dirty="0" err="1" smtClean="0"/>
              <a:t>etc</a:t>
            </a:r>
            <a:endParaRPr lang="en-US" sz="1400" dirty="0"/>
          </a:p>
        </p:txBody>
      </p:sp>
    </p:spTree>
    <p:extLst>
      <p:ext uri="{BB962C8B-B14F-4D97-AF65-F5344CB8AC3E}">
        <p14:creationId xmlns:p14="http://schemas.microsoft.com/office/powerpoint/2010/main" val="15165320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9600"/>
            <a:ext cx="8229600" cy="5516563"/>
          </a:xfrm>
        </p:spPr>
        <p:txBody>
          <a:bodyPr>
            <a:normAutofit lnSpcReduction="10000"/>
          </a:bodyPr>
          <a:lstStyle/>
          <a:p>
            <a:r>
              <a:rPr lang="en-US" sz="2500" dirty="0"/>
              <a:t>Jones. “Social change is a term used to describe variations in, or modifications of, any aspect of social processes, social patterns, social interaction or social </a:t>
            </a:r>
            <a:r>
              <a:rPr lang="en-US" sz="2500" dirty="0" err="1"/>
              <a:t>organisation</a:t>
            </a:r>
            <a:r>
              <a:rPr lang="en-US" sz="2500" dirty="0" smtClean="0"/>
              <a:t>.”</a:t>
            </a:r>
          </a:p>
          <a:p>
            <a:endParaRPr lang="en-US" sz="800" dirty="0" smtClean="0"/>
          </a:p>
          <a:p>
            <a:r>
              <a:rPr lang="en-US" sz="2500" dirty="0" err="1"/>
              <a:t>Gillin</a:t>
            </a:r>
            <a:r>
              <a:rPr lang="en-US" sz="2500" dirty="0"/>
              <a:t> and </a:t>
            </a:r>
            <a:r>
              <a:rPr lang="en-US" sz="2500" dirty="0" err="1"/>
              <a:t>Gillin</a:t>
            </a:r>
            <a:r>
              <a:rPr lang="en-US" sz="2500" dirty="0"/>
              <a:t>. “Social changes are variations from the accepted modes of life; whether due to alteration in geographical conditions, in cultural equipment, composition of the population or ideologies and whether brought about by diffusion or inventions within the group</a:t>
            </a:r>
            <a:r>
              <a:rPr lang="en-US" sz="2500" dirty="0" smtClean="0"/>
              <a:t>.”</a:t>
            </a:r>
          </a:p>
          <a:p>
            <a:endParaRPr lang="en-US" sz="800" dirty="0" smtClean="0"/>
          </a:p>
          <a:p>
            <a:r>
              <a:rPr lang="en-US" sz="2500" dirty="0"/>
              <a:t>Davis. </a:t>
            </a:r>
            <a:r>
              <a:rPr lang="en-US" sz="2500" dirty="0" smtClean="0"/>
              <a:t>“Social </a:t>
            </a:r>
            <a:r>
              <a:rPr lang="en-US" sz="2500" dirty="0"/>
              <a:t>change is meant only such alterations as occur in social </a:t>
            </a:r>
            <a:r>
              <a:rPr lang="en-US" sz="2500" dirty="0" err="1"/>
              <a:t>organisation</a:t>
            </a:r>
            <a:r>
              <a:rPr lang="en-US" sz="2500" dirty="0"/>
              <a:t>, that is, structure and functions of society</a:t>
            </a:r>
            <a:r>
              <a:rPr lang="en-US" sz="2500" dirty="0" smtClean="0"/>
              <a:t>.”</a:t>
            </a:r>
          </a:p>
          <a:p>
            <a:endParaRPr lang="en-US" sz="900" dirty="0"/>
          </a:p>
          <a:p>
            <a:r>
              <a:rPr lang="en-US" sz="2400" dirty="0"/>
              <a:t>Anderson and Parker. “Social change involves alteration in the structure or functioning of social forms or processes themselves</a:t>
            </a:r>
            <a:r>
              <a:rPr lang="en-US" sz="2400" dirty="0" smtClean="0"/>
              <a:t>.”</a:t>
            </a:r>
            <a:endParaRPr lang="en-US" sz="2400" dirty="0"/>
          </a:p>
        </p:txBody>
      </p:sp>
    </p:spTree>
    <p:extLst>
      <p:ext uri="{BB962C8B-B14F-4D97-AF65-F5344CB8AC3E}">
        <p14:creationId xmlns:p14="http://schemas.microsoft.com/office/powerpoint/2010/main" val="164875842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rmAutofit lnSpcReduction="10000"/>
          </a:bodyPr>
          <a:lstStyle/>
          <a:p>
            <a:pPr marL="0" indent="0">
              <a:buNone/>
            </a:pPr>
            <a:r>
              <a:rPr lang="en-US" b="1" dirty="0" smtClean="0"/>
              <a:t>FEATURES OF PHILIPPINE URBAN COMMUNITIES:</a:t>
            </a:r>
          </a:p>
          <a:p>
            <a:pPr marL="0" indent="0">
              <a:buNone/>
            </a:pPr>
            <a:endParaRPr lang="en-US" sz="2200" dirty="0"/>
          </a:p>
          <a:p>
            <a:r>
              <a:rPr lang="en-US" sz="2200" dirty="0" smtClean="0"/>
              <a:t>Usually large, with people engaged in various occupations such as manufacturing, commerce, industry, and government jobs.</a:t>
            </a:r>
          </a:p>
          <a:p>
            <a:r>
              <a:rPr lang="en-US" sz="2200" dirty="0" smtClean="0"/>
              <a:t>Includes a variety of institutions, class, and groups which are functionally integrated</a:t>
            </a:r>
          </a:p>
          <a:p>
            <a:r>
              <a:rPr lang="en-US" sz="2200" dirty="0" smtClean="0"/>
              <a:t>Complex, impersonal, social relations</a:t>
            </a:r>
          </a:p>
          <a:p>
            <a:r>
              <a:rPr lang="en-US" sz="2200" dirty="0" smtClean="0"/>
              <a:t>Population tends to be heterogeneous, with varied and diverse cultures.</a:t>
            </a:r>
          </a:p>
          <a:p>
            <a:r>
              <a:rPr lang="en-US" sz="2200" dirty="0" smtClean="0"/>
              <a:t>Heterogeneity leads to a high degree of specialization and division of labor resulting in interdependence among people.</a:t>
            </a:r>
          </a:p>
          <a:p>
            <a:r>
              <a:rPr lang="en-US" sz="2200" dirty="0" smtClean="0"/>
              <a:t>High degree of technological development resulting in massive large scale industries and factories, and intricate and widespread network of communication and transportation.</a:t>
            </a:r>
            <a:endParaRPr lang="en-US" sz="2200" dirty="0"/>
          </a:p>
        </p:txBody>
      </p:sp>
    </p:spTree>
    <p:extLst>
      <p:ext uri="{BB962C8B-B14F-4D97-AF65-F5344CB8AC3E}">
        <p14:creationId xmlns:p14="http://schemas.microsoft.com/office/powerpoint/2010/main" val="130466667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rmAutofit lnSpcReduction="10000"/>
          </a:bodyPr>
          <a:lstStyle/>
          <a:p>
            <a:pPr marL="0" indent="0">
              <a:buNone/>
            </a:pPr>
            <a:r>
              <a:rPr lang="en-US" b="1" dirty="0" smtClean="0"/>
              <a:t>TRENDS IN PHILIPPINE URBAN COMMUNITIES:</a:t>
            </a:r>
          </a:p>
          <a:p>
            <a:pPr marL="0" indent="0">
              <a:buNone/>
            </a:pPr>
            <a:endParaRPr lang="en-US" dirty="0" smtClean="0"/>
          </a:p>
          <a:p>
            <a:r>
              <a:rPr lang="en-US" dirty="0" smtClean="0"/>
              <a:t>MARRIAGE &amp; FAMILY LIFE</a:t>
            </a:r>
          </a:p>
          <a:p>
            <a:pPr lvl="1"/>
            <a:r>
              <a:rPr lang="en-US" dirty="0"/>
              <a:t> </a:t>
            </a:r>
            <a:r>
              <a:rPr lang="en-US" dirty="0" smtClean="0"/>
              <a:t>biological mixing</a:t>
            </a:r>
          </a:p>
          <a:p>
            <a:pPr lvl="1"/>
            <a:r>
              <a:rPr lang="en-US" dirty="0"/>
              <a:t> </a:t>
            </a:r>
            <a:r>
              <a:rPr lang="en-US" dirty="0" smtClean="0"/>
              <a:t>rich marries rich</a:t>
            </a:r>
          </a:p>
          <a:p>
            <a:r>
              <a:rPr lang="en-US" dirty="0" smtClean="0"/>
              <a:t>FORMAL BELIEF SYSTEMS</a:t>
            </a:r>
          </a:p>
          <a:p>
            <a:pPr lvl="1"/>
            <a:r>
              <a:rPr lang="en-US" dirty="0"/>
              <a:t>d</a:t>
            </a:r>
            <a:r>
              <a:rPr lang="en-US" dirty="0" smtClean="0"/>
              <a:t>ominant religion but other religions as minority</a:t>
            </a:r>
          </a:p>
          <a:p>
            <a:pPr lvl="1"/>
            <a:r>
              <a:rPr lang="en-US" dirty="0" smtClean="0"/>
              <a:t>diversity is tolerated</a:t>
            </a:r>
          </a:p>
          <a:p>
            <a:r>
              <a:rPr lang="en-US" dirty="0" smtClean="0"/>
              <a:t>SOCIAL ACTIVITIES</a:t>
            </a:r>
          </a:p>
          <a:p>
            <a:pPr lvl="1"/>
            <a:r>
              <a:rPr lang="en-US" dirty="0" smtClean="0"/>
              <a:t>Greater number of social relationships but impersonal</a:t>
            </a:r>
          </a:p>
          <a:p>
            <a:pPr lvl="1"/>
            <a:endParaRPr lang="en-US" dirty="0"/>
          </a:p>
        </p:txBody>
      </p:sp>
    </p:spTree>
    <p:extLst>
      <p:ext uri="{BB962C8B-B14F-4D97-AF65-F5344CB8AC3E}">
        <p14:creationId xmlns:p14="http://schemas.microsoft.com/office/powerpoint/2010/main" val="20832252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rmAutofit lnSpcReduction="10000"/>
          </a:bodyPr>
          <a:lstStyle/>
          <a:p>
            <a:pPr marL="0" indent="0">
              <a:buNone/>
            </a:pPr>
            <a:r>
              <a:rPr lang="en-US" b="1" dirty="0" smtClean="0"/>
              <a:t>EFFECTS OF OVERCROWDING:</a:t>
            </a:r>
          </a:p>
          <a:p>
            <a:pPr marL="0" indent="0">
              <a:buNone/>
            </a:pPr>
            <a:endParaRPr lang="en-US" sz="2200" dirty="0"/>
          </a:p>
          <a:p>
            <a:r>
              <a:rPr lang="en-US" sz="2200" dirty="0" smtClean="0"/>
              <a:t>The more persons per room, the more people complained of a lack of privacy and of excessive demands on them by others.</a:t>
            </a:r>
          </a:p>
          <a:p>
            <a:r>
              <a:rPr lang="en-US" sz="2200" dirty="0" smtClean="0"/>
              <a:t>People responded to crowding by withdrawing, both physically and emotionally.</a:t>
            </a:r>
          </a:p>
          <a:p>
            <a:r>
              <a:rPr lang="en-US" sz="2200" dirty="0" smtClean="0"/>
              <a:t>People in crowded homes had poorer mental health.</a:t>
            </a:r>
          </a:p>
          <a:p>
            <a:r>
              <a:rPr lang="en-US" sz="2200" dirty="0" smtClean="0"/>
              <a:t>Members of crowded homes had poor social relations with each other. There were more family fights, and husbands and wives were less satisfied with their marriages.</a:t>
            </a:r>
          </a:p>
          <a:p>
            <a:r>
              <a:rPr lang="en-US" sz="2200" dirty="0" smtClean="0"/>
              <a:t>Child care in crowded homes was poor. Parents expressed relief in getting the kids out of the home and were much less aware of where their children were and that they were doing when they were out.</a:t>
            </a:r>
          </a:p>
          <a:p>
            <a:r>
              <a:rPr lang="en-US" sz="2200" dirty="0" smtClean="0">
                <a:solidFill>
                  <a:schemeClr val="bg1"/>
                </a:solidFill>
              </a:rPr>
              <a:t>The effects of crowding began to show up when there was more than one person per room in a room.</a:t>
            </a:r>
            <a:endParaRPr lang="en-US" sz="2200" dirty="0">
              <a:solidFill>
                <a:schemeClr val="bg1"/>
              </a:solidFill>
            </a:endParaRPr>
          </a:p>
        </p:txBody>
      </p:sp>
    </p:spTree>
    <p:extLst>
      <p:ext uri="{BB962C8B-B14F-4D97-AF65-F5344CB8AC3E}">
        <p14:creationId xmlns:p14="http://schemas.microsoft.com/office/powerpoint/2010/main" val="38176131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rmAutofit/>
          </a:bodyPr>
          <a:lstStyle/>
          <a:p>
            <a:pPr marL="0" indent="0">
              <a:buNone/>
            </a:pPr>
            <a:endParaRPr lang="en-US" sz="3500" b="1" dirty="0"/>
          </a:p>
          <a:p>
            <a:r>
              <a:rPr lang="en-US" sz="2300" b="1" dirty="0" smtClean="0"/>
              <a:t>Social change is mostly a result of several factors instead of just one factor (ex. political + economic + cultural).</a:t>
            </a:r>
          </a:p>
          <a:p>
            <a:r>
              <a:rPr lang="en-US" sz="2300" b="1" dirty="0" smtClean="0"/>
              <a:t>Social change affects the majority of the group &amp; affects several facets of daily life (ex. work, family, school, etc).</a:t>
            </a:r>
          </a:p>
          <a:p>
            <a:r>
              <a:rPr lang="en-US" sz="2300" b="1" dirty="0" smtClean="0"/>
              <a:t>It takes a group effort to effect social change.</a:t>
            </a:r>
          </a:p>
          <a:p>
            <a:r>
              <a:rPr lang="en-US" sz="2300" b="1" dirty="0" smtClean="0"/>
              <a:t>Social change does not happen overnight. It is a process.</a:t>
            </a:r>
            <a:endParaRPr lang="en-US" sz="2300" b="1" dirty="0"/>
          </a:p>
          <a:p>
            <a:pPr lvl="1"/>
            <a:endParaRPr lang="en-US" sz="2100" b="1" dirty="0" smtClean="0"/>
          </a:p>
          <a:p>
            <a:pPr marL="0" indent="0">
              <a:buNone/>
            </a:pPr>
            <a:endParaRPr lang="en-US" sz="2000" b="1" dirty="0"/>
          </a:p>
        </p:txBody>
      </p:sp>
    </p:spTree>
    <p:extLst>
      <p:ext uri="{BB962C8B-B14F-4D97-AF65-F5344CB8AC3E}">
        <p14:creationId xmlns:p14="http://schemas.microsoft.com/office/powerpoint/2010/main" val="114683067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2000"/>
            <a:ext cx="8229600" cy="5364163"/>
          </a:xfrm>
        </p:spPr>
        <p:txBody>
          <a:bodyPr>
            <a:normAutofit/>
          </a:bodyPr>
          <a:lstStyle/>
          <a:p>
            <a:pPr algn="ctr"/>
            <a:endParaRPr lang="en-US" sz="4000" b="1" dirty="0" smtClean="0"/>
          </a:p>
          <a:p>
            <a:pPr algn="ctr"/>
            <a:endParaRPr lang="en-US" sz="4000" b="1" dirty="0"/>
          </a:p>
          <a:p>
            <a:pPr marL="0" indent="0" algn="ctr">
              <a:buNone/>
            </a:pPr>
            <a:endParaRPr lang="en-US" sz="4000" b="1" dirty="0" smtClean="0"/>
          </a:p>
          <a:p>
            <a:pPr marL="0" indent="0" algn="ctr">
              <a:buNone/>
            </a:pPr>
            <a:r>
              <a:rPr lang="en-US" sz="4000" b="1" dirty="0" smtClean="0"/>
              <a:t>GROUP WORK</a:t>
            </a:r>
          </a:p>
        </p:txBody>
      </p:sp>
    </p:spTree>
    <p:extLst>
      <p:ext uri="{BB962C8B-B14F-4D97-AF65-F5344CB8AC3E}">
        <p14:creationId xmlns:p14="http://schemas.microsoft.com/office/powerpoint/2010/main" val="2616920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200" b="1" dirty="0" smtClean="0"/>
              <a:t>Group 1: Environmental Changes</a:t>
            </a:r>
            <a:br>
              <a:rPr lang="en-US" sz="2200" b="1" dirty="0" smtClean="0"/>
            </a:br>
            <a:r>
              <a:rPr lang="en-US" sz="2500" b="1" dirty="0" smtClean="0"/>
              <a:t>KYOTO PROTOCOL &amp; PARIS CONVENTION</a:t>
            </a:r>
            <a:endParaRPr lang="en-US" sz="2500" b="1" dirty="0"/>
          </a:p>
        </p:txBody>
      </p:sp>
      <p:sp>
        <p:nvSpPr>
          <p:cNvPr id="3" name="Content Placeholder 2"/>
          <p:cNvSpPr>
            <a:spLocks noGrp="1"/>
          </p:cNvSpPr>
          <p:nvPr>
            <p:ph idx="1"/>
          </p:nvPr>
        </p:nvSpPr>
        <p:spPr/>
        <p:txBody>
          <a:bodyPr>
            <a:normAutofit/>
          </a:bodyPr>
          <a:lstStyle/>
          <a:p>
            <a:r>
              <a:rPr lang="en-US" sz="1800" dirty="0" smtClean="0"/>
              <a:t>What is the Kyoto Protocol and Paris Convention/ Agreement all about?</a:t>
            </a:r>
          </a:p>
          <a:p>
            <a:r>
              <a:rPr lang="en-US" sz="1800" dirty="0" smtClean="0"/>
              <a:t>What were its successes, challenges, and criticisms?</a:t>
            </a:r>
          </a:p>
          <a:p>
            <a:r>
              <a:rPr lang="en-US" sz="1800" dirty="0" smtClean="0"/>
              <a:t>What challenges did Al Gore face in his advocacy towards Global Warming Awareness?</a:t>
            </a:r>
          </a:p>
          <a:p>
            <a:r>
              <a:rPr lang="en-US" sz="1800" dirty="0" smtClean="0"/>
              <a:t>How does Global Warming influence social change? Enumerate (Give 5 each) and discuss. Take into account social structures, status and roles, social interaction, and the like.</a:t>
            </a:r>
          </a:p>
          <a:p>
            <a:pPr lvl="2"/>
            <a:r>
              <a:rPr lang="en-US" sz="1800" dirty="0" smtClean="0"/>
              <a:t>Family</a:t>
            </a:r>
          </a:p>
          <a:p>
            <a:pPr lvl="2"/>
            <a:r>
              <a:rPr lang="en-US" sz="1800" dirty="0" smtClean="0"/>
              <a:t>School</a:t>
            </a:r>
          </a:p>
          <a:p>
            <a:pPr lvl="2"/>
            <a:r>
              <a:rPr lang="en-US" sz="1800" dirty="0" smtClean="0"/>
              <a:t>Work</a:t>
            </a:r>
          </a:p>
          <a:p>
            <a:pPr lvl="2"/>
            <a:r>
              <a:rPr lang="en-US" sz="1800" dirty="0" smtClean="0"/>
              <a:t>Country</a:t>
            </a:r>
          </a:p>
          <a:p>
            <a:r>
              <a:rPr lang="en-US" sz="1800" dirty="0" smtClean="0"/>
              <a:t>As an individual, what are the concrete things you can do to mitigate Global Warming?</a:t>
            </a:r>
            <a:endParaRPr lang="en-US" sz="1800" dirty="0"/>
          </a:p>
        </p:txBody>
      </p:sp>
    </p:spTree>
    <p:extLst>
      <p:ext uri="{BB962C8B-B14F-4D97-AF65-F5344CB8AC3E}">
        <p14:creationId xmlns:p14="http://schemas.microsoft.com/office/powerpoint/2010/main" val="27555169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200" b="1" dirty="0" smtClean="0"/>
              <a:t>Group 2: Technological Changes</a:t>
            </a:r>
            <a:br>
              <a:rPr lang="en-US" sz="2200" b="1" dirty="0" smtClean="0"/>
            </a:br>
            <a:r>
              <a:rPr lang="en-US" sz="2500" b="1" dirty="0" smtClean="0"/>
              <a:t>TECHNOLOGICAL INNOVATIONS</a:t>
            </a:r>
            <a:endParaRPr lang="en-US" sz="2500" b="1" dirty="0"/>
          </a:p>
        </p:txBody>
      </p:sp>
      <p:sp>
        <p:nvSpPr>
          <p:cNvPr id="3" name="Content Placeholder 2"/>
          <p:cNvSpPr>
            <a:spLocks noGrp="1"/>
          </p:cNvSpPr>
          <p:nvPr>
            <p:ph idx="1"/>
          </p:nvPr>
        </p:nvSpPr>
        <p:spPr/>
        <p:txBody>
          <a:bodyPr>
            <a:normAutofit/>
          </a:bodyPr>
          <a:lstStyle/>
          <a:p>
            <a:r>
              <a:rPr lang="en-US" sz="2000" dirty="0" smtClean="0"/>
              <a:t>Give at least 5 technological innovations that have greatly affected society.</a:t>
            </a:r>
          </a:p>
          <a:p>
            <a:r>
              <a:rPr lang="en-US" sz="2000" dirty="0" smtClean="0"/>
              <a:t>Explain how theses technological innovations have affected society. Take into account culture, social structures, status and roles, social interaction, and the like.</a:t>
            </a:r>
          </a:p>
          <a:p>
            <a:pPr lvl="2"/>
            <a:r>
              <a:rPr lang="en-US" sz="2000" dirty="0" smtClean="0"/>
              <a:t>Family</a:t>
            </a:r>
          </a:p>
          <a:p>
            <a:pPr lvl="2"/>
            <a:r>
              <a:rPr lang="en-US" sz="2000" dirty="0" smtClean="0"/>
              <a:t>School</a:t>
            </a:r>
          </a:p>
          <a:p>
            <a:pPr lvl="2"/>
            <a:r>
              <a:rPr lang="en-US" sz="2000" dirty="0" smtClean="0"/>
              <a:t>Work</a:t>
            </a:r>
          </a:p>
          <a:p>
            <a:pPr lvl="2"/>
            <a:r>
              <a:rPr lang="en-US" sz="2000" dirty="0" smtClean="0"/>
              <a:t>Country</a:t>
            </a:r>
          </a:p>
          <a:p>
            <a:r>
              <a:rPr lang="en-US" sz="2000" dirty="0" smtClean="0"/>
              <a:t>What are the dilemmas (Give at least 3) that society will face in the future in relation to these technological breakthroughs (whether it be social, legal, ethical)? Suggest how to mitigate or to address these dilemmas. </a:t>
            </a:r>
            <a:endParaRPr lang="en-US" sz="2000" dirty="0"/>
          </a:p>
        </p:txBody>
      </p:sp>
    </p:spTree>
    <p:extLst>
      <p:ext uri="{BB962C8B-B14F-4D97-AF65-F5344CB8AC3E}">
        <p14:creationId xmlns:p14="http://schemas.microsoft.com/office/powerpoint/2010/main" val="275175383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200" b="1" dirty="0" smtClean="0"/>
              <a:t>Group 3: Economic Changes</a:t>
            </a:r>
            <a:br>
              <a:rPr lang="en-US" sz="2200" b="1" dirty="0" smtClean="0"/>
            </a:br>
            <a:r>
              <a:rPr lang="en-US" sz="2500" b="1" dirty="0" smtClean="0"/>
              <a:t>ASEAN INTEGRATION</a:t>
            </a:r>
            <a:endParaRPr lang="en-US" sz="2500" b="1" dirty="0"/>
          </a:p>
        </p:txBody>
      </p:sp>
      <p:sp>
        <p:nvSpPr>
          <p:cNvPr id="3" name="Content Placeholder 2"/>
          <p:cNvSpPr>
            <a:spLocks noGrp="1"/>
          </p:cNvSpPr>
          <p:nvPr>
            <p:ph idx="1"/>
          </p:nvPr>
        </p:nvSpPr>
        <p:spPr>
          <a:xfrm>
            <a:off x="457200" y="1752600"/>
            <a:ext cx="8229600" cy="4525963"/>
          </a:xfrm>
        </p:spPr>
        <p:txBody>
          <a:bodyPr>
            <a:normAutofit/>
          </a:bodyPr>
          <a:lstStyle/>
          <a:p>
            <a:pPr lvl="0"/>
            <a:r>
              <a:rPr lang="en-US" sz="1800" dirty="0"/>
              <a:t>What is the goal of the ASEAN Integration</a:t>
            </a:r>
            <a:r>
              <a:rPr lang="en-US" sz="1800" dirty="0" smtClean="0"/>
              <a:t>?</a:t>
            </a:r>
          </a:p>
          <a:p>
            <a:r>
              <a:rPr lang="en-US" sz="1800" dirty="0"/>
              <a:t>What are the advantages &amp; disadvantages of the ASEAN Integration as a whole?</a:t>
            </a:r>
          </a:p>
          <a:p>
            <a:r>
              <a:rPr lang="en-US" sz="1800" dirty="0"/>
              <a:t>From a macro perspective, what are the challenges to the ASEAN Integration?</a:t>
            </a:r>
          </a:p>
          <a:p>
            <a:r>
              <a:rPr lang="en-US" sz="1800" dirty="0"/>
              <a:t>From a Social Science perspective, what types of social interaction (ex. negotiation, conflict, etc.) will be necessary for the ASEAN Integration to be successful? Discuss.</a:t>
            </a:r>
          </a:p>
          <a:p>
            <a:r>
              <a:rPr lang="en-US" sz="1800" dirty="0"/>
              <a:t>What are the advantages &amp; disadvantages of the ASEAN Integration to the Philippines? For the disadvantages, suggest how these can be mitigated. Give at least 3 each and discuss.</a:t>
            </a:r>
          </a:p>
          <a:p>
            <a:r>
              <a:rPr lang="en-US" sz="1800" dirty="0"/>
              <a:t>What Filipino values &amp; attitudes can we leverage on so we can be successful as a country? What Filipino values &amp; attitudes do we need to change? Give at least 3 each and discuss.</a:t>
            </a:r>
          </a:p>
          <a:p>
            <a:r>
              <a:rPr lang="en-US" sz="1800" dirty="0"/>
              <a:t>From a national perspective, what policies need to be created or reinforced to facilitate the success of the ASEAN Integration in the Philippines? Give at least 3 and discuss</a:t>
            </a:r>
            <a:r>
              <a:rPr lang="en-US" sz="1800" dirty="0" smtClean="0"/>
              <a:t>.</a:t>
            </a:r>
            <a:endParaRPr lang="en-US" sz="1800" dirty="0"/>
          </a:p>
        </p:txBody>
      </p:sp>
    </p:spTree>
    <p:extLst>
      <p:ext uri="{BB962C8B-B14F-4D97-AF65-F5344CB8AC3E}">
        <p14:creationId xmlns:p14="http://schemas.microsoft.com/office/powerpoint/2010/main" val="46173119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200" b="1" dirty="0" smtClean="0"/>
              <a:t>Group 4: Economic Changes</a:t>
            </a:r>
            <a:br>
              <a:rPr lang="en-US" sz="2200" b="1" dirty="0" smtClean="0"/>
            </a:br>
            <a:r>
              <a:rPr lang="en-US" sz="2500" b="1" dirty="0" smtClean="0"/>
              <a:t>2007- 2008 GLOBAL FINANCIAL CRISIS</a:t>
            </a:r>
            <a:endParaRPr lang="en-US" sz="2500" b="1" dirty="0"/>
          </a:p>
        </p:txBody>
      </p:sp>
      <p:sp>
        <p:nvSpPr>
          <p:cNvPr id="3" name="Content Placeholder 2"/>
          <p:cNvSpPr>
            <a:spLocks noGrp="1"/>
          </p:cNvSpPr>
          <p:nvPr>
            <p:ph idx="1"/>
          </p:nvPr>
        </p:nvSpPr>
        <p:spPr>
          <a:xfrm>
            <a:off x="457200" y="1752600"/>
            <a:ext cx="8229600" cy="4525963"/>
          </a:xfrm>
        </p:spPr>
        <p:txBody>
          <a:bodyPr>
            <a:normAutofit/>
          </a:bodyPr>
          <a:lstStyle/>
          <a:p>
            <a:pPr lvl="0"/>
            <a:r>
              <a:rPr lang="en-US" sz="1800" dirty="0"/>
              <a:t>What was the cause of the 2007-2008 Global Financial Crisis?</a:t>
            </a:r>
          </a:p>
          <a:p>
            <a:pPr lvl="0"/>
            <a:r>
              <a:rPr lang="en-US" sz="1800" dirty="0"/>
              <a:t>What made the Philippines vulnerable to the effects of the Global Financial Crisis?</a:t>
            </a:r>
          </a:p>
          <a:p>
            <a:pPr lvl="0"/>
            <a:r>
              <a:rPr lang="en-US" sz="1800" dirty="0"/>
              <a:t>What sectors in the Philippines were affected during the Financial Crisis? How were these sectors affected?</a:t>
            </a:r>
          </a:p>
          <a:p>
            <a:pPr lvl="0"/>
            <a:r>
              <a:rPr lang="en-US" sz="1800" dirty="0"/>
              <a:t>What were the specific interventions of the government to address the effects of the Global Financial Crisis? Give at least 5 and discuss.</a:t>
            </a:r>
          </a:p>
          <a:p>
            <a:pPr lvl="0"/>
            <a:r>
              <a:rPr lang="en-US" sz="1800" dirty="0"/>
              <a:t>For the 5 interventions, what were the challenges that were encountered?</a:t>
            </a:r>
          </a:p>
          <a:p>
            <a:pPr lvl="0"/>
            <a:r>
              <a:rPr lang="en-US" sz="1800" dirty="0"/>
              <a:t>From a Social Science perspective, what types of social interaction (ex. negotiation, conflict, etc.) was necessary for the country to survive the 2007- 2008 Financial Crisis? Discuss.</a:t>
            </a:r>
          </a:p>
          <a:p>
            <a:pPr lvl="0"/>
            <a:r>
              <a:rPr lang="en-US" sz="1800" dirty="0"/>
              <a:t>What Filipino values &amp; attitudes could we have leveraged on for us to have survived the financial crisis? What Filipino values &amp; attitudes do we need to change? Give at least 3 each and discuss.</a:t>
            </a:r>
          </a:p>
          <a:p>
            <a:endParaRPr lang="en-US" sz="1800" dirty="0"/>
          </a:p>
        </p:txBody>
      </p:sp>
    </p:spTree>
    <p:extLst>
      <p:ext uri="{BB962C8B-B14F-4D97-AF65-F5344CB8AC3E}">
        <p14:creationId xmlns:p14="http://schemas.microsoft.com/office/powerpoint/2010/main" val="32562299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Autofit/>
          </a:bodyPr>
          <a:lstStyle/>
          <a:p>
            <a:r>
              <a:rPr lang="en-US" sz="2500" dirty="0"/>
              <a:t>Merrill and </a:t>
            </a:r>
            <a:r>
              <a:rPr lang="en-US" sz="2500" dirty="0" err="1"/>
              <a:t>Eldredge</a:t>
            </a:r>
            <a:r>
              <a:rPr lang="en-US" sz="2500" dirty="0"/>
              <a:t>. “Social change means that large number of persons are engaging in activities that differ from those which they or their immediate forefathers engaged in some time before</a:t>
            </a:r>
            <a:r>
              <a:rPr lang="en-US" sz="2500" dirty="0" smtClean="0"/>
              <a:t>.”</a:t>
            </a:r>
          </a:p>
          <a:p>
            <a:endParaRPr lang="en-US" sz="800" dirty="0" smtClean="0"/>
          </a:p>
          <a:p>
            <a:r>
              <a:rPr lang="en-US" sz="2500" dirty="0"/>
              <a:t>M. D. Jenson. “Social change may be defined as modification in ways of doing and thinking of people</a:t>
            </a:r>
            <a:r>
              <a:rPr lang="en-US" sz="2500" dirty="0" smtClean="0"/>
              <a:t>.”</a:t>
            </a:r>
          </a:p>
          <a:p>
            <a:endParaRPr lang="en-US" sz="800" dirty="0" smtClean="0"/>
          </a:p>
          <a:p>
            <a:r>
              <a:rPr lang="en-US" sz="2500" dirty="0"/>
              <a:t>Koenig, S. “Social change refers to the modifications which occur in the life patterns of a people</a:t>
            </a:r>
            <a:r>
              <a:rPr lang="en-US" sz="2500" dirty="0" smtClean="0"/>
              <a:t>.”</a:t>
            </a:r>
          </a:p>
          <a:p>
            <a:endParaRPr lang="en-US" sz="800" dirty="0"/>
          </a:p>
          <a:p>
            <a:r>
              <a:rPr lang="en-US" sz="2500" dirty="0"/>
              <a:t>Lundberg and others. “Social change refers to any modification in established patterns of inter human relationships and standards of conduct.”</a:t>
            </a:r>
          </a:p>
        </p:txBody>
      </p:sp>
    </p:spTree>
    <p:extLst>
      <p:ext uri="{BB962C8B-B14F-4D97-AF65-F5344CB8AC3E}">
        <p14:creationId xmlns:p14="http://schemas.microsoft.com/office/powerpoint/2010/main" val="7654617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33400"/>
            <a:ext cx="8229600" cy="5592763"/>
          </a:xfrm>
        </p:spPr>
        <p:txBody>
          <a:bodyPr>
            <a:normAutofit lnSpcReduction="10000"/>
          </a:bodyPr>
          <a:lstStyle/>
          <a:p>
            <a:pPr marL="0" indent="0">
              <a:buNone/>
            </a:pPr>
            <a:r>
              <a:rPr lang="en-US" b="1" dirty="0" smtClean="0"/>
              <a:t>NATURE OF SOCIAL CHANGE</a:t>
            </a:r>
          </a:p>
          <a:p>
            <a:pPr marL="0" indent="0">
              <a:buNone/>
            </a:pPr>
            <a:endParaRPr lang="en-US" b="1" dirty="0"/>
          </a:p>
          <a:p>
            <a:pPr fontAlgn="base"/>
            <a:r>
              <a:rPr lang="en-US" sz="2500" b="1" dirty="0"/>
              <a:t>Social change is a universal </a:t>
            </a:r>
            <a:r>
              <a:rPr lang="en-US" sz="2500" b="1" dirty="0" smtClean="0"/>
              <a:t>phenomenon</a:t>
            </a:r>
            <a:endParaRPr lang="en-US" sz="2500" b="1" dirty="0"/>
          </a:p>
          <a:p>
            <a:pPr marL="0" indent="0" fontAlgn="base">
              <a:buNone/>
            </a:pPr>
            <a:r>
              <a:rPr lang="en-US" sz="2700" dirty="0" smtClean="0"/>
              <a:t>	So</a:t>
            </a:r>
            <a:r>
              <a:rPr lang="en-US" sz="2500" dirty="0" smtClean="0"/>
              <a:t>cial </a:t>
            </a:r>
            <a:r>
              <a:rPr lang="en-US" sz="2500" dirty="0"/>
              <a:t>change occurs in all societies. No society remains completely static. This is true of all societies, primitive as well as civilized. Society exists in a universe of dynamic influences.</a:t>
            </a:r>
          </a:p>
          <a:p>
            <a:pPr marL="0" indent="0" fontAlgn="base">
              <a:buNone/>
            </a:pPr>
            <a:r>
              <a:rPr lang="en-US" sz="2500" dirty="0" smtClean="0"/>
              <a:t>	The </a:t>
            </a:r>
            <a:r>
              <a:rPr lang="en-US" sz="2500" dirty="0"/>
              <a:t>population changes, technologies expand, material equipment changes, ideologies and values take on new components and institutional structures and functions undergo reshaping. The speed and extent of change may differ from society to society. Some change rapidly, others change slowly.</a:t>
            </a:r>
          </a:p>
          <a:p>
            <a:pPr marL="0" indent="0">
              <a:buNone/>
            </a:pPr>
            <a:endParaRPr lang="en-US" b="1" dirty="0"/>
          </a:p>
        </p:txBody>
      </p:sp>
    </p:spTree>
    <p:extLst>
      <p:ext uri="{BB962C8B-B14F-4D97-AF65-F5344CB8AC3E}">
        <p14:creationId xmlns:p14="http://schemas.microsoft.com/office/powerpoint/2010/main" val="41868069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33400"/>
            <a:ext cx="8229600" cy="5592763"/>
          </a:xfrm>
        </p:spPr>
        <p:txBody>
          <a:bodyPr>
            <a:normAutofit fontScale="92500" lnSpcReduction="10000"/>
          </a:bodyPr>
          <a:lstStyle/>
          <a:p>
            <a:pPr fontAlgn="base"/>
            <a:r>
              <a:rPr lang="en-US" sz="2700" b="1" dirty="0"/>
              <a:t>Social change is community </a:t>
            </a:r>
            <a:r>
              <a:rPr lang="en-US" sz="2700" b="1" dirty="0" smtClean="0"/>
              <a:t>change</a:t>
            </a:r>
            <a:endParaRPr lang="en-US" sz="2700" b="1" dirty="0"/>
          </a:p>
          <a:p>
            <a:pPr marL="0" indent="0" fontAlgn="base">
              <a:buNone/>
            </a:pPr>
            <a:r>
              <a:rPr lang="en-US" sz="2700" dirty="0" smtClean="0"/>
              <a:t>	Social </a:t>
            </a:r>
            <a:r>
              <a:rPr lang="en-US" sz="2700" dirty="0"/>
              <a:t>change does not refer to the change in the life of an individual or the life patterns of several individuals. It is a change which occurs in the life of the entire community. In other words, only that change can be called social change whose influence can be felt in a community form. Social change is social and not individual</a:t>
            </a:r>
            <a:r>
              <a:rPr lang="en-US" sz="2700" dirty="0" smtClean="0"/>
              <a:t>.</a:t>
            </a:r>
          </a:p>
          <a:p>
            <a:pPr marL="0" indent="0" fontAlgn="base">
              <a:buNone/>
            </a:pPr>
            <a:endParaRPr lang="en-US" sz="2500" dirty="0"/>
          </a:p>
          <a:p>
            <a:pPr fontAlgn="base"/>
            <a:r>
              <a:rPr lang="en-US" sz="2700" b="1" dirty="0"/>
              <a:t>Speed of social change is not </a:t>
            </a:r>
            <a:r>
              <a:rPr lang="en-US" sz="2700" b="1" dirty="0" smtClean="0"/>
              <a:t>uniform</a:t>
            </a:r>
            <a:endParaRPr lang="en-US" sz="2700" b="1" dirty="0"/>
          </a:p>
          <a:p>
            <a:pPr marL="0" indent="0" fontAlgn="base">
              <a:buNone/>
            </a:pPr>
            <a:r>
              <a:rPr lang="en-US" sz="2700" dirty="0" smtClean="0"/>
              <a:t>	While </a:t>
            </a:r>
            <a:r>
              <a:rPr lang="en-US" sz="2700" dirty="0"/>
              <a:t>social change occurs in all societies, its speed is not uniform in every society. In most societies it occurs so slowly that it is often not noticed by those who live in them. Even in modern societies there seems to be little or no change in many areas. Social change in urban areas is faster than in rural areas.</a:t>
            </a:r>
          </a:p>
          <a:p>
            <a:pPr marL="0" indent="0" fontAlgn="base">
              <a:buNone/>
            </a:pPr>
            <a:endParaRPr lang="en-US" sz="2500" dirty="0"/>
          </a:p>
          <a:p>
            <a:endParaRPr lang="en-US" sz="2500" dirty="0"/>
          </a:p>
        </p:txBody>
      </p:sp>
    </p:spTree>
    <p:extLst>
      <p:ext uri="{BB962C8B-B14F-4D97-AF65-F5344CB8AC3E}">
        <p14:creationId xmlns:p14="http://schemas.microsoft.com/office/powerpoint/2010/main" val="7235643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33400"/>
            <a:ext cx="8229600" cy="5592763"/>
          </a:xfrm>
        </p:spPr>
        <p:txBody>
          <a:bodyPr>
            <a:noAutofit/>
          </a:bodyPr>
          <a:lstStyle/>
          <a:p>
            <a:pPr fontAlgn="base"/>
            <a:r>
              <a:rPr lang="en-US" sz="2500" b="1" dirty="0"/>
              <a:t>Social change occurs as an essential </a:t>
            </a:r>
            <a:r>
              <a:rPr lang="en-US" sz="2500" b="1" dirty="0" smtClean="0"/>
              <a:t>law</a:t>
            </a:r>
            <a:endParaRPr lang="en-US" sz="2500" b="1" dirty="0"/>
          </a:p>
          <a:p>
            <a:pPr marL="0" indent="0" fontAlgn="base">
              <a:buNone/>
            </a:pPr>
            <a:r>
              <a:rPr lang="en-US" sz="2500" dirty="0" smtClean="0"/>
              <a:t>	Change </a:t>
            </a:r>
            <a:r>
              <a:rPr lang="en-US" sz="2500" dirty="0"/>
              <a:t>is the law of nature. Social change also is natural. It may occur either in the natural course or as a result of planned efforts. By nature we desire change. Our needs keep on changing. To satisfy our desire for change and our changing needs social change becomes a necessity. The truth is that we are anxiously waiting for a </a:t>
            </a:r>
            <a:r>
              <a:rPr lang="en-US" sz="2500" dirty="0" smtClean="0"/>
              <a:t>change.</a:t>
            </a:r>
          </a:p>
          <a:p>
            <a:pPr marL="0" indent="0" fontAlgn="base">
              <a:buNone/>
            </a:pPr>
            <a:endParaRPr lang="en-US" sz="2500" dirty="0"/>
          </a:p>
          <a:p>
            <a:pPr fontAlgn="base"/>
            <a:r>
              <a:rPr lang="en-US" sz="2500" b="1" dirty="0"/>
              <a:t>Social change shows chain-reaction </a:t>
            </a:r>
            <a:r>
              <a:rPr lang="en-US" sz="2500" b="1" dirty="0" smtClean="0"/>
              <a:t>sequence</a:t>
            </a:r>
            <a:endParaRPr lang="en-US" sz="2500" b="1" dirty="0"/>
          </a:p>
          <a:p>
            <a:pPr marL="0" indent="0" fontAlgn="base">
              <a:buNone/>
            </a:pPr>
            <a:r>
              <a:rPr lang="en-US" sz="2500" dirty="0" smtClean="0"/>
              <a:t>	A </a:t>
            </a:r>
            <a:r>
              <a:rPr lang="en-US" sz="2500" dirty="0"/>
              <a:t>society’s pattern of living is a dynamic system of inter-related parts. Therefore, change in one of these parts usually reacts on others and those on additional ones until they bring a change in the whole mode of life of many people. </a:t>
            </a:r>
          </a:p>
          <a:p>
            <a:pPr marL="0" indent="0" fontAlgn="base">
              <a:buNone/>
            </a:pPr>
            <a:endParaRPr lang="en-US" sz="2500" dirty="0"/>
          </a:p>
          <a:p>
            <a:endParaRPr lang="en-US" sz="2500" dirty="0"/>
          </a:p>
        </p:txBody>
      </p:sp>
    </p:spTree>
    <p:extLst>
      <p:ext uri="{BB962C8B-B14F-4D97-AF65-F5344CB8AC3E}">
        <p14:creationId xmlns:p14="http://schemas.microsoft.com/office/powerpoint/2010/main" val="37309663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33400"/>
            <a:ext cx="8229600" cy="5592763"/>
          </a:xfrm>
        </p:spPr>
        <p:txBody>
          <a:bodyPr>
            <a:noAutofit/>
          </a:bodyPr>
          <a:lstStyle/>
          <a:p>
            <a:pPr fontAlgn="base"/>
            <a:r>
              <a:rPr lang="en-US" sz="2800" b="1" dirty="0"/>
              <a:t>Social changes are chiefly those of modification or of replacement:</a:t>
            </a:r>
          </a:p>
          <a:p>
            <a:pPr marL="0" indent="0" fontAlgn="base">
              <a:buNone/>
            </a:pPr>
            <a:r>
              <a:rPr lang="en-US" sz="2500" dirty="0" smtClean="0"/>
              <a:t>	Modification- ex. home-cooked breakfast food to easy-				to-cook breakfast food</a:t>
            </a:r>
          </a:p>
          <a:p>
            <a:pPr marL="0" indent="0" fontAlgn="base">
              <a:buNone/>
            </a:pPr>
            <a:r>
              <a:rPr lang="en-US" sz="2500" dirty="0"/>
              <a:t>	</a:t>
            </a:r>
            <a:r>
              <a:rPr lang="en-US" sz="2500" dirty="0" smtClean="0"/>
              <a:t>		ex. mothers at home to mothers at work</a:t>
            </a:r>
          </a:p>
          <a:p>
            <a:pPr marL="0" indent="0" fontAlgn="base">
              <a:buNone/>
            </a:pPr>
            <a:r>
              <a:rPr lang="en-US" sz="2500" dirty="0"/>
              <a:t>	</a:t>
            </a:r>
            <a:r>
              <a:rPr lang="en-US" sz="2500" dirty="0" smtClean="0"/>
              <a:t>Replacement- ex. horses/ carriages to automobiles</a:t>
            </a:r>
          </a:p>
          <a:p>
            <a:pPr marL="0" indent="0" fontAlgn="base">
              <a:buNone/>
            </a:pPr>
            <a:r>
              <a:rPr lang="en-US" sz="2500" dirty="0"/>
              <a:t>	</a:t>
            </a:r>
            <a:r>
              <a:rPr lang="en-US" sz="2500" dirty="0" smtClean="0"/>
              <a:t>		ex. aristocracy to democracy</a:t>
            </a:r>
            <a:endParaRPr lang="en-US" sz="2500" dirty="0"/>
          </a:p>
          <a:p>
            <a:endParaRPr lang="en-US" sz="2500" dirty="0"/>
          </a:p>
        </p:txBody>
      </p:sp>
    </p:spTree>
    <p:extLst>
      <p:ext uri="{BB962C8B-B14F-4D97-AF65-F5344CB8AC3E}">
        <p14:creationId xmlns:p14="http://schemas.microsoft.com/office/powerpoint/2010/main" val="35980919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33400"/>
            <a:ext cx="8229600" cy="5592763"/>
          </a:xfrm>
        </p:spPr>
        <p:txBody>
          <a:bodyPr>
            <a:noAutofit/>
          </a:bodyPr>
          <a:lstStyle/>
          <a:p>
            <a:pPr marL="0" indent="0" fontAlgn="base">
              <a:buNone/>
            </a:pPr>
            <a:r>
              <a:rPr lang="en-US" sz="2500" b="1" dirty="0" smtClean="0"/>
              <a:t>INTERNAL SOURCES OF SOCIAL CHANGE</a:t>
            </a:r>
          </a:p>
          <a:p>
            <a:pPr marL="0" indent="0" fontAlgn="base">
              <a:buNone/>
            </a:pPr>
            <a:endParaRPr lang="en-US" sz="2500" dirty="0" smtClean="0"/>
          </a:p>
          <a:p>
            <a:pPr fontAlgn="base"/>
            <a:r>
              <a:rPr lang="en-US" sz="2500" dirty="0" smtClean="0"/>
              <a:t>New ideas/ Innovation</a:t>
            </a:r>
          </a:p>
          <a:p>
            <a:pPr fontAlgn="base"/>
            <a:r>
              <a:rPr lang="en-US" sz="2500" dirty="0" smtClean="0"/>
              <a:t>Conflict</a:t>
            </a:r>
          </a:p>
          <a:p>
            <a:pPr fontAlgn="base"/>
            <a:r>
              <a:rPr lang="en-US" sz="2500" dirty="0" smtClean="0"/>
              <a:t>Growth</a:t>
            </a:r>
          </a:p>
          <a:p>
            <a:pPr fontAlgn="base"/>
            <a:r>
              <a:rPr lang="en-US" sz="2500" dirty="0" smtClean="0"/>
              <a:t>Diffusion</a:t>
            </a:r>
            <a:endParaRPr lang="en-US" sz="2500" dirty="0"/>
          </a:p>
        </p:txBody>
      </p:sp>
    </p:spTree>
    <p:extLst>
      <p:ext uri="{BB962C8B-B14F-4D97-AF65-F5344CB8AC3E}">
        <p14:creationId xmlns:p14="http://schemas.microsoft.com/office/powerpoint/2010/main" val="17640742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5668963"/>
          </a:xfrm>
        </p:spPr>
        <p:txBody>
          <a:bodyPr>
            <a:normAutofit fontScale="85000" lnSpcReduction="20000"/>
          </a:bodyPr>
          <a:lstStyle/>
          <a:p>
            <a:pPr marL="0" indent="0">
              <a:buNone/>
            </a:pPr>
            <a:r>
              <a:rPr lang="en-US" sz="3500" b="1" dirty="0" smtClean="0"/>
              <a:t>FACTORS THAT INFLUENCE SOCIAL CHANGE</a:t>
            </a:r>
          </a:p>
          <a:p>
            <a:pPr marL="0" indent="0">
              <a:buNone/>
            </a:pPr>
            <a:endParaRPr lang="en-US" sz="2000" b="1" dirty="0"/>
          </a:p>
          <a:p>
            <a:r>
              <a:rPr lang="en-US" sz="2500" b="1" dirty="0" smtClean="0"/>
              <a:t>Political Changes:</a:t>
            </a:r>
          </a:p>
          <a:p>
            <a:pPr lvl="1"/>
            <a:r>
              <a:rPr lang="en-US" sz="2100" b="1" dirty="0" smtClean="0"/>
              <a:t>Change in leadership (previous administration- new administration)</a:t>
            </a:r>
          </a:p>
          <a:p>
            <a:pPr lvl="1"/>
            <a:r>
              <a:rPr lang="en-US" sz="2100" b="1" dirty="0" smtClean="0"/>
              <a:t>Change in political structure (parliament- federalism)</a:t>
            </a:r>
          </a:p>
          <a:p>
            <a:pPr lvl="1"/>
            <a:r>
              <a:rPr lang="en-US" sz="2100" b="1" dirty="0" smtClean="0"/>
              <a:t>Colonization (Spanish- Japanese- American)</a:t>
            </a:r>
          </a:p>
          <a:p>
            <a:pPr lvl="1"/>
            <a:r>
              <a:rPr lang="en-US" sz="2100" b="1" dirty="0" smtClean="0"/>
              <a:t>Wars (world war I, world war II)</a:t>
            </a:r>
          </a:p>
          <a:p>
            <a:r>
              <a:rPr lang="en-US" sz="2500" b="1" dirty="0" smtClean="0"/>
              <a:t>Environmental Changes</a:t>
            </a:r>
          </a:p>
          <a:p>
            <a:pPr lvl="1"/>
            <a:r>
              <a:rPr lang="en-US" sz="2100" b="1" dirty="0" smtClean="0"/>
              <a:t>Global Warming</a:t>
            </a:r>
          </a:p>
          <a:p>
            <a:r>
              <a:rPr lang="en-US" sz="2500" b="1" dirty="0" smtClean="0"/>
              <a:t>Demographic Changes</a:t>
            </a:r>
          </a:p>
          <a:p>
            <a:pPr lvl="1"/>
            <a:r>
              <a:rPr lang="en-US" sz="2100" b="1" dirty="0" smtClean="0"/>
              <a:t>Population growth</a:t>
            </a:r>
          </a:p>
          <a:p>
            <a:pPr lvl="1"/>
            <a:r>
              <a:rPr lang="en-US" sz="2100" b="1" dirty="0" smtClean="0"/>
              <a:t>Migration (ex. Rural to Urban)</a:t>
            </a:r>
          </a:p>
          <a:p>
            <a:r>
              <a:rPr lang="en-US" sz="2500" b="1" dirty="0" smtClean="0"/>
              <a:t>Technological Changes</a:t>
            </a:r>
          </a:p>
          <a:p>
            <a:pPr lvl="1"/>
            <a:r>
              <a:rPr lang="en-US" sz="2100" b="1" dirty="0" smtClean="0"/>
              <a:t>Modernization/ Automation</a:t>
            </a:r>
          </a:p>
          <a:p>
            <a:r>
              <a:rPr lang="en-US" sz="2500" b="1" dirty="0" smtClean="0"/>
              <a:t>Cultural Changes</a:t>
            </a:r>
          </a:p>
          <a:p>
            <a:pPr lvl="1"/>
            <a:r>
              <a:rPr lang="en-US" sz="2100" b="1" dirty="0" smtClean="0"/>
              <a:t>Globalization</a:t>
            </a:r>
          </a:p>
          <a:p>
            <a:r>
              <a:rPr lang="en-US" sz="2500" b="1" dirty="0" smtClean="0"/>
              <a:t>Economic Changes</a:t>
            </a:r>
          </a:p>
          <a:p>
            <a:pPr lvl="1"/>
            <a:r>
              <a:rPr lang="en-US" sz="2100" b="1" dirty="0" smtClean="0"/>
              <a:t>ASEAN Economic Integration</a:t>
            </a:r>
          </a:p>
          <a:p>
            <a:pPr lvl="1"/>
            <a:r>
              <a:rPr lang="en-US" sz="2100" b="1" dirty="0" smtClean="0"/>
              <a:t>Global Financial Crisis</a:t>
            </a:r>
            <a:endParaRPr lang="en-US" sz="2100" b="1" dirty="0"/>
          </a:p>
          <a:p>
            <a:pPr lvl="1"/>
            <a:endParaRPr lang="en-US" sz="2100" b="1" dirty="0" smtClean="0"/>
          </a:p>
          <a:p>
            <a:pPr marL="0" indent="0">
              <a:buNone/>
            </a:pPr>
            <a:endParaRPr lang="en-US" sz="2000" b="1" dirty="0"/>
          </a:p>
        </p:txBody>
      </p:sp>
    </p:spTree>
    <p:extLst>
      <p:ext uri="{BB962C8B-B14F-4D97-AF65-F5344CB8AC3E}">
        <p14:creationId xmlns:p14="http://schemas.microsoft.com/office/powerpoint/2010/main" val="370270951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1942</TotalTime>
  <Words>1750</Words>
  <Application>Microsoft Office PowerPoint</Application>
  <PresentationFormat>On-screen Show (4:3)</PresentationFormat>
  <Paragraphs>175</Paragraphs>
  <Slides>28</Slides>
  <Notes>0</Notes>
  <HiddenSlides>1</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Office Theme</vt:lpstr>
      <vt:lpstr>SOCIAL CHANGE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RURAL &amp; URBAN COMMUNITIES</vt:lpstr>
      <vt:lpstr>PowerPoint Presentation</vt:lpstr>
      <vt:lpstr>PowerPoint Presentation</vt:lpstr>
      <vt:lpstr>PowerPoint Presentation</vt:lpstr>
      <vt:lpstr>PowerPoint Presentation</vt:lpstr>
      <vt:lpstr>PowerPoint Presentation</vt:lpstr>
      <vt:lpstr>URBANIZATION</vt:lpstr>
      <vt:lpstr>PowerPoint Presentation</vt:lpstr>
      <vt:lpstr>PowerPoint Presentation</vt:lpstr>
      <vt:lpstr>PowerPoint Presentation</vt:lpstr>
      <vt:lpstr>PowerPoint Presentation</vt:lpstr>
      <vt:lpstr>PowerPoint Presentation</vt:lpstr>
      <vt:lpstr>PowerPoint Presentation</vt:lpstr>
      <vt:lpstr>Group 1: Environmental Changes KYOTO PROTOCOL &amp; PARIS CONVENTION</vt:lpstr>
      <vt:lpstr>Group 2: Technological Changes TECHNOLOGICAL INNOVATIONS</vt:lpstr>
      <vt:lpstr>Group 3: Economic Changes ASEAN INTEGRATION</vt:lpstr>
      <vt:lpstr>Group 4: Economic Changes 2007- 2008 GLOBAL FINANCIAL CRISIS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RURAL &amp; URBAN COMMUNITIES</dc:title>
  <dc:creator>julie</dc:creator>
  <cp:lastModifiedBy>julie</cp:lastModifiedBy>
  <cp:revision>39</cp:revision>
  <dcterms:created xsi:type="dcterms:W3CDTF">2016-11-15T03:12:08Z</dcterms:created>
  <dcterms:modified xsi:type="dcterms:W3CDTF">2017-05-12T05:41:17Z</dcterms:modified>
</cp:coreProperties>
</file>

<file path=docProps/thumbnail.jpeg>
</file>